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4" r:id="rId9"/>
    <p:sldId id="276" r:id="rId10"/>
    <p:sldId id="263" r:id="rId11"/>
    <p:sldId id="265" r:id="rId12"/>
    <p:sldId id="266" r:id="rId13"/>
    <p:sldId id="267" r:id="rId14"/>
    <p:sldId id="268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95" r:id="rId23"/>
    <p:sldId id="284" r:id="rId24"/>
    <p:sldId id="292" r:id="rId25"/>
    <p:sldId id="285" r:id="rId26"/>
    <p:sldId id="293" r:id="rId27"/>
    <p:sldId id="286" r:id="rId28"/>
    <p:sldId id="287" r:id="rId29"/>
    <p:sldId id="288" r:id="rId30"/>
    <p:sldId id="289" r:id="rId31"/>
    <p:sldId id="290" r:id="rId32"/>
    <p:sldId id="291" r:id="rId33"/>
    <p:sldId id="26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3072-BEB3-4614-9F50-241E733F984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80"/>
          </a:xfrm>
        </p:spPr>
        <p:txBody>
          <a:bodyPr>
            <a:noAutofit/>
          </a:bodyPr>
          <a:lstStyle/>
          <a:p>
            <a:r>
              <a:rPr lang="ky-KG" sz="3600" b="1" dirty="0" smtClean="0">
                <a:latin typeface="A97_Oktom_Arial" pitchFamily="18" charset="0"/>
              </a:rPr>
              <a:t/>
            </a:r>
            <a:br>
              <a:rPr lang="ky-KG" sz="3600" b="1" dirty="0" smtClean="0">
                <a:latin typeface="A97_Oktom_Arial" pitchFamily="18" charset="0"/>
              </a:rPr>
            </a:br>
            <a:r>
              <a:rPr lang="ky-KG" sz="3600" b="1" dirty="0">
                <a:latin typeface="A97_Oktom_Arial" pitchFamily="18" charset="0"/>
              </a:rPr>
              <a:t/>
            </a:r>
            <a:br>
              <a:rPr lang="ky-KG" sz="3600" b="1" dirty="0">
                <a:latin typeface="A97_Oktom_Arial" pitchFamily="18" charset="0"/>
              </a:rPr>
            </a:b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Директордун </a:t>
            </a:r>
            <a:r>
              <a:rPr lang="ky-KG" sz="3600" b="1" dirty="0">
                <a:latin typeface="Times New Roman" pitchFamily="18" charset="0"/>
                <a:cs typeface="Times New Roman" pitchFamily="18" charset="0"/>
              </a:rPr>
              <a:t>тарбиялык иштер боюнча орун басарынын аткарган 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кызматы,</a:t>
            </a:r>
            <a:br>
              <a:rPr lang="ky-KG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иш кагаздары</a:t>
            </a:r>
            <a:r>
              <a:rPr lang="ru-RU" sz="3600" dirty="0">
                <a:latin typeface="A97_Oktom_Arial" pitchFamily="18" charset="0"/>
              </a:rPr>
              <a:t/>
            </a:r>
            <a:br>
              <a:rPr lang="ru-RU" sz="3600" dirty="0">
                <a:latin typeface="A97_Oktom_Arial" pitchFamily="18" charset="0"/>
              </a:rPr>
            </a:b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r>
              <a:rPr lang="ru-RU" sz="2000" b="1" dirty="0">
                <a:latin typeface="A97_Oktom_Arial" pitchFamily="18" charset="0"/>
              </a:rPr>
              <a:t> </a:t>
            </a: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endParaRPr lang="ru-RU" sz="2000" dirty="0">
              <a:latin typeface="A97_Oktom_Arial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560840" cy="2569840"/>
          </a:xfrm>
        </p:spPr>
        <p:txBody>
          <a:bodyPr>
            <a:normAutofit/>
          </a:bodyPr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(Мектептен жана класстан тышкаркы иштерди уюштуруучулардын кызматы,</a:t>
            </a:r>
            <a:br>
              <a:rPr lang="ky-KG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иш кагаздары)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            Класс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жетекчилер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усулдук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бирикмелердин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жетект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өө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комитети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бару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органдардан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кагаздар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кароону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тамакты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(1-4-класстарга)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МЖУ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документтер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1.МЖУ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2.Президенттин,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вицепрезиденттин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топтун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министирлеринин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3.МЖУ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ай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өткөрүлүүчү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ешмелеринин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протокол,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токтомдору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4.Уюмдун  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үчөлөрүнүн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бошотулган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топтун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үчөлөрүнүн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5.Топтолгон мүчөлүк   акылардын  сарпталгандыгы  боюнча  документтер: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топтолгон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акылардын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ведомостору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6.Рай БЧБ га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35%  тик  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акылардын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квитанциялар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7.Жети  жумалыктын  аткарылгандыгы  боюнча  маалыматтар.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8.Укук  бузуусу  күтүлгөн  окуучулардын  тизмеси  жана  алар  үчүн  түзүлгөн  иш-чаралар  жана  аткарылышы.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9. Таланттуу  окуучулар  үчүн  жүргүзүлгөн  иштер.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10.Мү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сценарийи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ешменин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протоколу,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тиркелет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топтун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бурчтары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12.Мү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өрдүн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саны, %).</a:t>
            </a: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13.Жакшы  окуган   уюмдун  мүчөлөрүнө  уюштурулган  стипендиялар  боюнча  маалымат.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Айылдагы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алгачкы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агартуучулардын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летописи(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альбом, буклет  ж.б.).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иш-пландары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иш-чаралардын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аткарылышы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Ар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докладдар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17.Ар  т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терс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к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каршы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тарбиялоо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жолугушуулардын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тегерек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столдордун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викториналардын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диспуттардын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КВН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дердин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сынактардын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издери.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18.  МЖУ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символика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атрибуттары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уставы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администрациясы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жатка  бил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зарыл)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.Жугуштуу  </a:t>
            </a:r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ооруларга  каршы  иш-аракеттер                             ( медкызматкерлер менен   жолугушууларда  уюштуруу,      ден - соолук  бурчун  уюштуруу, санбюллетендерди  чыгаруу,  окуучулардан  жазма  иштерди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алуу).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ky-KG" sz="4000" b="1" dirty="0" smtClean="0">
                <a:latin typeface="Times New Roman" pitchFamily="18" charset="0"/>
                <a:cs typeface="Times New Roman" pitchFamily="18" charset="0"/>
              </a:rPr>
              <a:t>МЖУнун катарына кабыл алуу (Жыл сайын)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23-февраль-   “Ата Мекенди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коргоо”күнү</a:t>
            </a:r>
          </a:p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15-май -  “Манас жаштар”уюмунун түзүлгөн күнү.</a:t>
            </a:r>
          </a:p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10-ноябрь -  Бүткүл дүйнөлүк жаштар күнү.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ЖӨУ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(Жаш өспүрүмдөр уюму) 1996-жылы 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        15-майда  түзүлгөн.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МЖУ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(Манас жаштар уюму) 2010-жылы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28-декабрда  өзгөртүлгөн.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“Манас” 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9-10-11-класстар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“Семетей”кошуну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5-8-класстар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“Сейтек” 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1-4- класстар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МЖУнун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желеги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кызыл түстө,узуну 150см.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Туурасы 75см.  2001-жылы кабыл алынган.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Типтүү штаттар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санына жараша (организаторго) кызматтык төлөмдөр: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100 гө чейин                  -     0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101-225 ,  226-275        -   0,25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276-450                           -   0,5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451-550                            -  0,75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551-775                             -  1,0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776-990,  991-1999          -1,25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2000-2500, 2500 жогору  - 1,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ky-K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ky-K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0081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 ЖЕТЕКЧИНИН КЫЗМАТТЫК НУСКАМАСЫ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директору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дайындалат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бошотулат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Өргүү мезгилинде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убактылуу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жумушка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жарамсыздык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мезгилинде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өзүнүн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ошол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жүктөлүшү мүмкүн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стажга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тийиш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Ишмердүүлүктүн негизги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багыттары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турмушун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тарбиялоодо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иликтөө 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оңдоп-түзөө.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Ата-энeлер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ky-KG" sz="2000" b="1" dirty="0" smtClean="0">
                <a:latin typeface="A97_Oktom_Arial" pitchFamily="18" charset="0"/>
              </a:rPr>
              <a:t/>
            </a:r>
            <a:br>
              <a:rPr lang="ky-KG" sz="2000" b="1" dirty="0" smtClean="0">
                <a:latin typeface="A97_Oktom_Arial" pitchFamily="18" charset="0"/>
              </a:rPr>
            </a:br>
            <a:r>
              <a:rPr lang="ky-KG" sz="2000" b="1" dirty="0" smtClean="0">
                <a:latin typeface="A97_Oktom_Arial" pitchFamily="18" charset="0"/>
              </a:rPr>
              <a:t/>
            </a:r>
            <a:br>
              <a:rPr lang="ky-KG" sz="2000" b="1" dirty="0" smtClean="0">
                <a:latin typeface="A97_Oktom_Arial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Директордун тарбиялык иштер боюнча</a:t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 орун басарынын кызмат нускамасы</a:t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(Мектептен жана класстан тышкаркы иштерди уюштуруучулардын кызмат нускамасы)</a:t>
            </a:r>
            <a:r>
              <a:rPr lang="ky-KG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A97_Oktom_Arial" pitchFamily="18" charset="0"/>
              </a:rPr>
              <a:t/>
            </a:r>
            <a:br>
              <a:rPr lang="ru-RU" sz="2000" b="1" dirty="0" smtClean="0">
                <a:latin typeface="A97_Oktom_Arial" pitchFamily="18" charset="0"/>
              </a:rPr>
            </a:br>
            <a:endParaRPr lang="ru-RU" sz="2000" dirty="0">
              <a:latin typeface="A97_Oktom_Arial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Жалпы </a:t>
            </a: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жобо: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Директордун тарбиялык иштер боюнча орун басары мектеп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директор 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тарабынан кызматка алынат жана бошотулат.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Директордун тарбиялык иштер боюнча орун басары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түздөн-түз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мектеп директоруна  баш ийет.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ишин Кыргыз республикасынын Эмгек кодексинин, мектеп Уставынын, мектеп директорунун буйругунун  жана кызмат нускамасынын негизинде иш алып барат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Журналды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өздүк делолорун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жамаатын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тапшырмаларды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бөлүштүрүү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актив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иштөө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кеңешине багыттоо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нөөмөтчүнүн ишине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көмөктөшүү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ашкана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нөөмөттү 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Бекитилип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каанадагы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санитардык-гигиеналык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Акысыз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тамактануу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маселелери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энелерге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ушундай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балдарга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классташтарынын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оң мамилеси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түшүндүрүү иштерин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муктаждыктарын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каржы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колдоого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келүүсүн көзөмөлдөө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себепсиз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калтырган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биргеликте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көзөмөлдөйт, тарбиялоого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жагымдуу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кырдаал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түзүү.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координациялоо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күндөлүктөрү 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иштөө, 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жетишүүсү 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Таланттуу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өнүгүүсүнө жардамдашуу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таанып-билүү кызыгууларын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өнүктүрүү,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ѳрүшүн кеңейтүү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ийримдерге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факультативдерге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конкурстарга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викториналарга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олимпиадаларга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кароолорго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экскурсияларды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театрга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көргөзмөлөргө 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үчүн психологду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(аңгемелешүүлѳр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сунуштамалар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жагымдуу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микроклиматты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түзүү, инсан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мамилелерди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жөнгө салуу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бүтүндөй классты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чыгармачылык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соолукту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иш-чараларды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өзгөчөлүктөрдү эсепке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коомдук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уюмдарына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берүү.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сааттарды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жыйналыштарды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аңгемелешүүлөрдү, ачык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сүйлөшүүлөрдү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өткөрүү.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методикаларга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мугалимдердин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ата-энелердин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пикирлерине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инсанын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иликтөө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мүнөздөмөлөрү 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иштөө.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кесип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тандоодо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кароосуз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калган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эгерде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укугун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коргоосуз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категориядагы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Үй-бүлөсү проблемалуу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өспүрүмдөрдүн, тобокел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инспекцияда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каттоодо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жүрүм-турумуна байкоо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жүргүзүү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Чейрек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тематикалык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Үй-бүлөлөрдөгү 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иликтөө.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уюштурууга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Укуктары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өткөрүп жаткан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ишчарага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өтө зарылдык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болбосо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учурунда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кирүүгө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учурунда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эскертүү берүүгө укугу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бузууга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келүүчү кылык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жоруктары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окуучуларды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жоопкерчилигине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сыйлыктарды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ыйгаруу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жөнүндө предметтик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төмөндөгүлөргө жооптуу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уставын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басарынын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буйругун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нускамада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милдеттерин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аткарбагандыгы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укуктардан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үстүнөн күч колдонууга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зомбулукка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усулдарын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колдонгондугу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КРдин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кодексине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КРдин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 жөнүндө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ээлеген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бошотулушу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ишин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чейрекке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убагында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сапаттуу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4.Эмгек (же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жарандык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тартиптеги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чектердеги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/>
              <a:t>материалдык</a:t>
            </a:r>
            <a:r>
              <a:rPr lang="ru-RU" dirty="0" smtClean="0"/>
              <a:t> </a:t>
            </a:r>
            <a:r>
              <a:rPr lang="ru-RU" dirty="0" err="1" smtClean="0"/>
              <a:t>жоопкерчилик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журналы”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журналы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берүүчү мектептердин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тарбиячылары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класстан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катышуусун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учетко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алуучу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документ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эсептелет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Журнал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ылайыкташтырылган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бекитилген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берилет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Журнал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бекитилип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директордун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кѳзѳмѳлгѳ алынат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бөлүмдөрү дароо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толтурулбайт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керектүү жерлери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толтурулуп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бѳлүм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жамааты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жөнүндө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жашаган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дареги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убактыларын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 башкарууну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нөөмөтчүлөрдүн графиги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болушу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коопсуздук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жүрүүнүн эрежелерин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бѳлүм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жараянын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жетекчилигин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тартиби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курамы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кошумча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жүгүртмөлөрү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кошумча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жүгүртмөлөрү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жумага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Аткаруучу кызматтары: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жана мектептен тышкаркы иштерди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жетектөө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жана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Окуучуларга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кесиптик багыт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берүү.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Ийримдердин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клубдардын  иштерин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жетектөө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жана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Тизим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жыйын жана майрамдарды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Ата-энелер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менен  тыгыз 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Мектептин  айлана-чөйрөсүнүн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тазалыгын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көзөмөлдөө.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жетекчилердин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алдыңкы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иш тажрыйбасын жайылтуу.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Мектептеги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класстардагы эмеректердин сакталышына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 жүргүзүү.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Мектептеги өзүн-өзү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башкаруу уюму менен иш алып баруу жана жетекчиликке 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нөөмөтчүлүгүн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3-бѳлүм: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жараянын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психологиялык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коштоо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паспорту;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үйбүлөлөр; көп балалуу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өзгөчө көңүл бурууну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мазмуну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паспорттору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4-бѳлүм: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иштѳѳ.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курамы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катышкандар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белгилер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протоколдору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каралган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5-бѳлүм: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Тиркемелер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өткөрүлгөн 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анализдөө усулдары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ишмердүүлүгүнүн циклограммасы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технологиялары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башка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тематикасы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күндөрдүн тизмеси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sz="8800" dirty="0" smtClean="0">
                <a:latin typeface="Times New Roman" pitchFamily="18" charset="0"/>
                <a:cs typeface="Times New Roman" pitchFamily="18" charset="0"/>
              </a:rPr>
              <a:t>Көңүл   бурганыңыздар үчүн рахмат!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ky-KG" b="1" dirty="0" smtClean="0"/>
              <a:t/>
            </a:r>
            <a:br>
              <a:rPr lang="ky-KG" b="1" dirty="0" smtClean="0"/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Аткаруучу кызматтары: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Тарбиялоого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оор  болгон окуучуларды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алуу жана алар менен 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Педагогикалык-психологиялык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консилиумдарды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Класс жетекчилердин усулдук бирикмесин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уюштуруу  жана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маданий эс алуусун 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Начар окуган окуучулар менен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иштөөнү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саламаттыгын сактоо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үчүн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медициналык кызматкерлер менен бирдикте  алып барыла турган иштерди  жетекчиликке 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Берилген иш тапшырмаларды убагында так аткаруу.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Кызматка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убагында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келип,кетүүсү.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Кызмат убагында иш ордун уруксатсыз таштап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кетпөө.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Жүйөлүү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зарыл себептер менен (Ооруп калса же кырсык болсо ж.б.) ишке келе албаса алдын ала мектеп жетекчилигине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билдирүү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зарыл.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Аткарылган иштер боюнча мектеп жетекчилигине маалымат берип турууга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милдеттүү.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4800" b="1" dirty="0" smtClean="0"/>
              <a:t/>
            </a:r>
            <a:br>
              <a:rPr lang="ky-KG" sz="4800" b="1" dirty="0" smtClean="0"/>
            </a:br>
            <a:r>
              <a:rPr lang="ky-KG" sz="4800" b="1" dirty="0" smtClean="0">
                <a:latin typeface="Times New Roman" pitchFamily="18" charset="0"/>
                <a:cs typeface="Times New Roman" pitchFamily="18" charset="0"/>
              </a:rPr>
              <a:t>Укуктары</a:t>
            </a:r>
            <a:r>
              <a:rPr lang="ky-KG" sz="4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Өзүнүн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адамдык ар-намысын  Мыйзамдын чегинде коргоого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Кесиптик чеберчилигин  жогорулатууга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Ишиңерге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байланыштуу арыздар,дооматтар менен таанышууга жана алар боюнча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түшүнүк берүүгө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укуктуу.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A97_Oktom_Arial" pitchFamily="18" charset="0"/>
              </a:rPr>
              <a:t/>
            </a:r>
            <a:br>
              <a:rPr lang="ru-RU" sz="2200" b="1" dirty="0" smtClean="0">
                <a:latin typeface="A97_Oktom_Arial" pitchFamily="18" charset="0"/>
              </a:rPr>
            </a:br>
            <a:r>
              <a:rPr lang="ru-RU" sz="2200" b="1" dirty="0">
                <a:latin typeface="A97_Oktom_Arial" pitchFamily="18" charset="0"/>
              </a:rPr>
              <a:t/>
            </a:r>
            <a:br>
              <a:rPr lang="ru-RU" sz="2200" b="1" dirty="0">
                <a:latin typeface="A97_Oktom_Arial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y-KG" sz="2700" b="1" dirty="0">
                <a:latin typeface="Times New Roman" pitchFamily="18" charset="0"/>
                <a:cs typeface="Times New Roman" pitchFamily="18" charset="0"/>
              </a:rPr>
              <a:t>Мектептен жана класстан тышкаркы иштерди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700" b="1" dirty="0" smtClean="0">
                <a:latin typeface="Times New Roman" pitchFamily="18" charset="0"/>
                <a:cs typeface="Times New Roman" pitchFamily="18" charset="0"/>
              </a:rPr>
              <a:t>уюштуруучулардын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Директордун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басарынын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кагаздары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05275"/>
          </a:xfrm>
        </p:spPr>
        <p:txBody>
          <a:bodyPr>
            <a:normAutofit/>
          </a:bodyPr>
          <a:lstStyle/>
          <a:p>
            <a:pPr>
              <a:buNone/>
            </a:pPr>
            <a:endParaRPr lang="ky-KG" sz="2000" dirty="0" smtClean="0"/>
          </a:p>
          <a:p>
            <a:pPr>
              <a:buNone/>
            </a:pP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жумалык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оперативд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үү</a:t>
            </a: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пландар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02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Саясий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оку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үү.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Коомчулук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ишт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04 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МЖУ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башкаруунун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структураларынын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к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өө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05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алуусун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06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адистер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насаатчылар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ийримдерди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               Алкоголизм,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таксикомания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наркоманияны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коопсуздук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Граждандык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коргонуу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коопсуздугун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өө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Жугуштуу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ооруларды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гигиена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массалык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коомдук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Кылмыштуулуктун алдын алуу иштери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Балдар  маселелери  боюнча иштеген органдар менен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иш алып баруу ИДН, КДН, ЦАРН ж.б. укук бузган,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укук бузуучу (тарбиясы оор) балдар менен 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иш алып  баруу.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2044</Words>
  <Application>Microsoft Office PowerPoint</Application>
  <PresentationFormat>Экран (4:3)</PresentationFormat>
  <Paragraphs>199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A97_Oktom_Arial</vt:lpstr>
      <vt:lpstr>Arial</vt:lpstr>
      <vt:lpstr>Calibri</vt:lpstr>
      <vt:lpstr>Times New Roman</vt:lpstr>
      <vt:lpstr>Wingdings</vt:lpstr>
      <vt:lpstr>Тема Office</vt:lpstr>
      <vt:lpstr>  Директордун тарбиялык иштер боюнча орун басарынын аткарган кызматы, иш кагаздары     </vt:lpstr>
      <vt:lpstr>  Директордун тарбиялык иштер боюнча  орун басарынын кызмат нускамасы  (Мектептен жана класстан тышкаркы иштерди уюштуруучулардын кызмат нускамасы)  </vt:lpstr>
      <vt:lpstr>Аткаруучу кызматтары: </vt:lpstr>
      <vt:lpstr> Аткаруучу кызматтары: </vt:lpstr>
      <vt:lpstr>  Милдеттери: </vt:lpstr>
      <vt:lpstr> Укуктары: </vt:lpstr>
      <vt:lpstr>  (Мектептен жана класстан тышкаркы иштерди  уюштуруучулардын ) Директордун тарбия иштери боюнча орун басарынын иш кагаздары: </vt:lpstr>
      <vt:lpstr>Презентация PowerPoint</vt:lpstr>
      <vt:lpstr>Презентация PowerPoint</vt:lpstr>
      <vt:lpstr>Презентация PowerPoint</vt:lpstr>
      <vt:lpstr> МЖУ нун  иштерине түзүлүүчү  документтер. </vt:lpstr>
      <vt:lpstr>Презентация PowerPoint</vt:lpstr>
      <vt:lpstr>Презентация PowerPoint</vt:lpstr>
      <vt:lpstr>Презентация PowerPoint</vt:lpstr>
      <vt:lpstr>МЖУнун катарына кабыл алуу (Жыл сайын)</vt:lpstr>
      <vt:lpstr>Презентация PowerPoint</vt:lpstr>
      <vt:lpstr>Типтүү штаттар</vt:lpstr>
      <vt:lpstr> КЛАСС ЖЕТЕКЧИНИН КЫЗМАТТЫК НУСКАМАСЫ </vt:lpstr>
      <vt:lpstr> Ишмердүүлүктүн негизги багыттары </vt:lpstr>
      <vt:lpstr>Кызматтык милдеттери</vt:lpstr>
      <vt:lpstr>Презентация PowerPoint</vt:lpstr>
      <vt:lpstr>Презентация PowerPoint</vt:lpstr>
      <vt:lpstr>Презентация PowerPoint</vt:lpstr>
      <vt:lpstr>Презентация PowerPoint</vt:lpstr>
      <vt:lpstr> Укуктары </vt:lpstr>
      <vt:lpstr>  Класс жетекчи төмөндөгүлөргө жооптуу болуп саналат </vt:lpstr>
      <vt:lpstr> “Класс жетекчинин журналы” </vt:lpstr>
      <vt:lpstr> 1-бѳлүм: Класс жамааты. </vt:lpstr>
      <vt:lpstr> 2-бѳлүм: Тарбия жараянын башкаруу. </vt:lpstr>
      <vt:lpstr> 3-бѳлүм: Тарбия жараянын психологиялык жана социалдык коштоо. </vt:lpstr>
      <vt:lpstr> 4-бѳлүм: Ата-энелер менен иштѳѳ. </vt:lpstr>
      <vt:lpstr> 5-бѳлүм: Тиркемелер. 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Директордун тарбиялык иштер боюнча орун басарынын аткарган кызматы, иш кагаздары</dc:title>
  <dc:creator>BEST</dc:creator>
  <cp:lastModifiedBy>user</cp:lastModifiedBy>
  <cp:revision>49</cp:revision>
  <dcterms:created xsi:type="dcterms:W3CDTF">2020-09-14T07:05:32Z</dcterms:created>
  <dcterms:modified xsi:type="dcterms:W3CDTF">2022-03-10T08:22:03Z</dcterms:modified>
</cp:coreProperties>
</file>